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2006600"/>
            <a:ext cx="10464800" cy="3302000"/>
          </a:xfrm>
          <a:prstGeom prst="rect">
            <a:avLst/>
          </a:prstGeom>
          <a:blipFill>
            <a:blip r:embed="rId2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anchor="ctr"/>
          <a:lstStyle>
            <a:lvl1pPr>
              <a:defRPr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Fast Exact Shortest-Path Distance Queries on Large Networks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732480"/>
            <a:ext cx="10464800" cy="2238052"/>
          </a:xfrm>
          <a:prstGeom prst="rect">
            <a:avLst/>
          </a:prstGeom>
        </p:spPr>
        <p:txBody>
          <a:bodyPr anchor="ctr"/>
          <a:lstStyle/>
          <a:p>
            <a:pPr>
              <a:defRPr sz="26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>
              <a:defRPr sz="3500">
                <a:latin typeface="Tahoma"/>
                <a:ea typeface="Tahoma"/>
                <a:cs typeface="Tahoma"/>
                <a:sym typeface="Tahoma"/>
              </a:defRPr>
            </a:pPr>
            <a:r>
              <a:t>Wang Mengge</a:t>
            </a:r>
          </a:p>
          <a:p>
            <a:pPr algn="r">
              <a:defRPr sz="2600">
                <a:latin typeface="Arial"/>
                <a:ea typeface="Arial"/>
                <a:cs typeface="Arial"/>
                <a:sym typeface="Arial"/>
              </a:defRPr>
            </a:pPr>
          </a:p>
          <a:p>
            <a:pPr algn="r"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2016.12.2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1" name="Shape 161"/>
          <p:cNvSpPr/>
          <p:nvPr/>
        </p:nvSpPr>
        <p:spPr>
          <a:xfrm>
            <a:off x="4789280" y="363202"/>
            <a:ext cx="2924920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Pruned BFSs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055" y="1610453"/>
            <a:ext cx="9782236" cy="712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5" name="Shape 165"/>
          <p:cNvSpPr/>
          <p:nvPr/>
        </p:nvSpPr>
        <p:spPr>
          <a:xfrm>
            <a:off x="5247547" y="363202"/>
            <a:ext cx="200838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086" y="1587451"/>
            <a:ext cx="11494914" cy="7631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9" name="Shape 169"/>
          <p:cNvSpPr/>
          <p:nvPr/>
        </p:nvSpPr>
        <p:spPr>
          <a:xfrm>
            <a:off x="5247547" y="363202"/>
            <a:ext cx="200838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470" y="1526217"/>
            <a:ext cx="11557860" cy="776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3" name="Shape 173"/>
          <p:cNvSpPr/>
          <p:nvPr/>
        </p:nvSpPr>
        <p:spPr>
          <a:xfrm>
            <a:off x="3235143" y="363202"/>
            <a:ext cx="6033195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Vertex Ordering Startegies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78" y="1603901"/>
            <a:ext cx="11796022" cy="641585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554348" y="8076010"/>
            <a:ext cx="9896104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Conduct BFSs from vertices with </a:t>
            </a:r>
            <a:r>
              <a:rPr b="1"/>
              <a:t>higher degree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8" name="Shape 178"/>
          <p:cNvSpPr/>
          <p:nvPr/>
        </p:nvSpPr>
        <p:spPr>
          <a:xfrm>
            <a:off x="5214185" y="363202"/>
            <a:ext cx="2075111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My ideas</a:t>
            </a:r>
          </a:p>
        </p:txBody>
      </p:sp>
      <p:sp>
        <p:nvSpPr>
          <p:cNvPr id="179" name="Shape 179"/>
          <p:cNvSpPr/>
          <p:nvPr/>
        </p:nvSpPr>
        <p:spPr>
          <a:xfrm>
            <a:off x="813395" y="2672831"/>
            <a:ext cx="12038410" cy="5969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003BA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Get more smaller index size and speed up the query time.</a:t>
            </a:r>
          </a:p>
        </p:txBody>
      </p:sp>
      <p:sp>
        <p:nvSpPr>
          <p:cNvPr id="180" name="Shape 180"/>
          <p:cNvSpPr/>
          <p:nvPr/>
        </p:nvSpPr>
        <p:spPr>
          <a:xfrm>
            <a:off x="2230002" y="3897917"/>
            <a:ext cx="715364" cy="59834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1" name="Shape 181"/>
          <p:cNvSpPr/>
          <p:nvPr/>
        </p:nvSpPr>
        <p:spPr>
          <a:xfrm>
            <a:off x="1264401" y="5626099"/>
            <a:ext cx="9974679" cy="584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003BA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Choose a more accurate vertex ordering strategy.</a:t>
            </a:r>
          </a:p>
        </p:txBody>
      </p:sp>
      <p:sp>
        <p:nvSpPr>
          <p:cNvPr id="182" name="Shape 182"/>
          <p:cNvSpPr/>
          <p:nvPr/>
        </p:nvSpPr>
        <p:spPr>
          <a:xfrm>
            <a:off x="1629579" y="7156968"/>
            <a:ext cx="715364" cy="59834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3" name="Shape 183"/>
          <p:cNvSpPr/>
          <p:nvPr/>
        </p:nvSpPr>
        <p:spPr>
          <a:xfrm>
            <a:off x="3247858" y="3866890"/>
            <a:ext cx="6794823" cy="6604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Path-based package strategy</a:t>
            </a:r>
          </a:p>
        </p:txBody>
      </p:sp>
      <p:sp>
        <p:nvSpPr>
          <p:cNvPr id="184" name="Shape 184"/>
          <p:cNvSpPr/>
          <p:nvPr/>
        </p:nvSpPr>
        <p:spPr>
          <a:xfrm>
            <a:off x="2458057" y="7156968"/>
            <a:ext cx="8749086" cy="6604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Approximate Betweenness Centrality </a:t>
            </a:r>
          </a:p>
        </p:txBody>
      </p:sp>
      <p:pic>
        <p:nvPicPr>
          <p:cNvPr id="18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469766">
            <a:off x="9948664" y="3647781"/>
            <a:ext cx="1734661" cy="352235"/>
          </a:xfrm>
          <a:prstGeom prst="rect">
            <a:avLst/>
          </a:prstGeom>
        </p:spPr>
      </p:pic>
      <p:pic>
        <p:nvPicPr>
          <p:cNvPr id="18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982979">
            <a:off x="9093796" y="6437080"/>
            <a:ext cx="1868039" cy="3522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5"/>
      <p:bldP build="whole" bldLvl="1" animBg="1" rev="0" advAuto="0" spid="185" grpId="3"/>
      <p:bldP build="whole" bldLvl="1" animBg="1" rev="0" advAuto="0" spid="181" grpId="2"/>
      <p:bldP build="whole" bldLvl="1" animBg="1" rev="0" advAuto="0" spid="187" grpId="6"/>
      <p:bldP build="whole" bldLvl="1" animBg="1" rev="0" advAuto="0" spid="182" grpId="7"/>
      <p:bldP build="whole" bldLvl="1" animBg="1" rev="0" advAuto="0" spid="179" grpId="1"/>
      <p:bldP build="whole" bldLvl="1" animBg="1" rev="0" advAuto="0" spid="180" grpId="4"/>
      <p:bldP build="whole" bldLvl="1" animBg="1" rev="0" advAuto="0" spid="184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1" name="Shape 191"/>
          <p:cNvSpPr/>
          <p:nvPr/>
        </p:nvSpPr>
        <p:spPr>
          <a:xfrm>
            <a:off x="2959067" y="363202"/>
            <a:ext cx="6585348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Path-based package strategy</a:t>
            </a:r>
          </a:p>
        </p:txBody>
      </p:sp>
      <p:sp>
        <p:nvSpPr>
          <p:cNvPr id="192" name="Shape 192"/>
          <p:cNvSpPr/>
          <p:nvPr/>
        </p:nvSpPr>
        <p:spPr>
          <a:xfrm>
            <a:off x="810956" y="1582143"/>
            <a:ext cx="11754073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600"/>
              </a:spcBef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 b="1"/>
              <a:t>Theorems</a:t>
            </a:r>
            <a:r>
              <a:t>：</a:t>
            </a:r>
          </a:p>
          <a:p>
            <a:pPr algn="l">
              <a:spcBef>
                <a:spcPts val="16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In a shortest path </a:t>
            </a:r>
            <a:r>
              <a:rPr>
                <a:solidFill>
                  <a:srgbClr val="FFFFFF"/>
                </a:solidFill>
              </a:rPr>
              <a:t>P</a:t>
            </a:r>
            <a:r>
              <a:t>, the shortest path between each pair of the vertices on the path is the subpath </a:t>
            </a:r>
            <a:r>
              <a:rPr>
                <a:solidFill>
                  <a:srgbClr val="FFFFFF"/>
                </a:solidFill>
              </a:rPr>
              <a:t>Pi</a:t>
            </a:r>
            <a:r>
              <a:t>(        ) between them.</a:t>
            </a: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7641" y="3619161"/>
            <a:ext cx="1240314" cy="56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0542" y="3619161"/>
            <a:ext cx="425252" cy="56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6845" y="2549803"/>
            <a:ext cx="425252" cy="425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6340" y="5049396"/>
            <a:ext cx="7399105" cy="161060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557926" y="4897244"/>
            <a:ext cx="754066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 1        5        6        7                10       11</a:t>
            </a:r>
          </a:p>
        </p:txBody>
      </p:sp>
      <p:pic>
        <p:nvPicPr>
          <p:cNvPr id="1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51892" y="6498820"/>
            <a:ext cx="2657818" cy="425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1" name="Shape 201"/>
          <p:cNvSpPr/>
          <p:nvPr/>
        </p:nvSpPr>
        <p:spPr>
          <a:xfrm>
            <a:off x="2959067" y="363202"/>
            <a:ext cx="6585348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Path-based package strategy</a:t>
            </a:r>
          </a:p>
        </p:txBody>
      </p:sp>
      <p:pic>
        <p:nvPicPr>
          <p:cNvPr id="20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9157" y="2509947"/>
            <a:ext cx="1082321" cy="352235"/>
          </a:xfrm>
          <a:prstGeom prst="rect">
            <a:avLst/>
          </a:prstGeom>
        </p:spPr>
      </p:pic>
      <p:pic>
        <p:nvPicPr>
          <p:cNvPr id="20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2242" y="5629305"/>
            <a:ext cx="1282034" cy="352234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>
            <a:off x="979442" y="2203464"/>
            <a:ext cx="4056287" cy="9652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location of the vertex</a:t>
            </a:r>
          </a:p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on a shortest path</a:t>
            </a:r>
          </a:p>
        </p:txBody>
      </p:sp>
      <p:sp>
        <p:nvSpPr>
          <p:cNvPr id="207" name="Shape 207"/>
          <p:cNvSpPr/>
          <p:nvPr/>
        </p:nvSpPr>
        <p:spPr>
          <a:xfrm>
            <a:off x="6571821" y="2203464"/>
            <a:ext cx="5846441" cy="9652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labels between this vertex and </a:t>
            </a:r>
          </a:p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other vertices on the path</a:t>
            </a:r>
          </a:p>
        </p:txBody>
      </p:sp>
      <p:sp>
        <p:nvSpPr>
          <p:cNvPr id="208" name="Shape 208"/>
          <p:cNvSpPr/>
          <p:nvPr/>
        </p:nvSpPr>
        <p:spPr>
          <a:xfrm>
            <a:off x="1457533" y="5448138"/>
            <a:ext cx="3446662" cy="5334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record some paths</a:t>
            </a:r>
          </a:p>
        </p:txBody>
      </p:sp>
      <p:sp>
        <p:nvSpPr>
          <p:cNvPr id="209" name="Shape 209"/>
          <p:cNvSpPr/>
          <p:nvPr/>
        </p:nvSpPr>
        <p:spPr>
          <a:xfrm>
            <a:off x="7865088" y="5232238"/>
            <a:ext cx="3488507" cy="9652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do not need to </a:t>
            </a:r>
          </a:p>
          <a:p>
            <a:pPr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record some labels</a:t>
            </a:r>
          </a:p>
        </p:txBody>
      </p:sp>
      <p:sp>
        <p:nvSpPr>
          <p:cNvPr id="210" name="Shape 210"/>
          <p:cNvSpPr/>
          <p:nvPr/>
        </p:nvSpPr>
        <p:spPr>
          <a:xfrm>
            <a:off x="3086454" y="7002838"/>
            <a:ext cx="6330573" cy="635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reduce the size of the index</a:t>
            </a:r>
          </a:p>
        </p:txBody>
      </p:sp>
      <p:sp>
        <p:nvSpPr>
          <p:cNvPr id="211" name="Shape 211"/>
          <p:cNvSpPr/>
          <p:nvPr/>
        </p:nvSpPr>
        <p:spPr>
          <a:xfrm>
            <a:off x="3910800" y="3608961"/>
            <a:ext cx="5183199" cy="817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l Bayan"/>
                <a:ea typeface="Al Bayan"/>
                <a:cs typeface="Al Bayan"/>
                <a:sym typeface="Al Bayan"/>
              </a:defRPr>
            </a:pPr>
            <a:r>
              <a:t>one path  </a:t>
            </a:r>
            <a:r>
              <a:rPr b="1">
                <a:solidFill>
                  <a:schemeClr val="accent5"/>
                </a:solidFill>
              </a:rPr>
              <a:t>=</a:t>
            </a:r>
            <a:r>
              <a:t>  many labels</a:t>
            </a:r>
          </a:p>
        </p:txBody>
      </p:sp>
      <p:sp>
        <p:nvSpPr>
          <p:cNvPr id="212" name="Shape 212"/>
          <p:cNvSpPr/>
          <p:nvPr/>
        </p:nvSpPr>
        <p:spPr>
          <a:xfrm>
            <a:off x="9942405" y="3367706"/>
            <a:ext cx="2021806" cy="939638"/>
          </a:xfrm>
          <a:prstGeom prst="wedgeEllipseCallout">
            <a:avLst>
              <a:gd name="adj1" fmla="val -80262"/>
              <a:gd name="adj2" fmla="val 35757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3" name="Shape 213"/>
          <p:cNvSpPr/>
          <p:nvPr/>
        </p:nvSpPr>
        <p:spPr>
          <a:xfrm>
            <a:off x="10199868" y="3558883"/>
            <a:ext cx="1506756" cy="50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package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2"/>
      <p:bldP build="whole" bldLvl="1" animBg="1" rev="0" advAuto="0" spid="212" grpId="7"/>
      <p:bldP build="whole" bldLvl="1" animBg="1" rev="0" advAuto="0" spid="211" grpId="9"/>
      <p:bldP build="whole" bldLvl="1" animBg="1" rev="0" advAuto="0" spid="209" grpId="5"/>
      <p:bldP build="whole" bldLvl="1" animBg="1" rev="0" advAuto="0" spid="206" grpId="1"/>
      <p:bldP build="whole" bldLvl="1" animBg="1" rev="0" advAuto="0" spid="202" grpId="3"/>
      <p:bldP build="whole" bldLvl="1" animBg="1" rev="0" advAuto="0" spid="204" grpId="6"/>
      <p:bldP build="whole" bldLvl="1" animBg="1" rev="0" advAuto="0" spid="213" grpId="8"/>
      <p:bldP build="whole" bldLvl="1" animBg="1" rev="0" advAuto="0" spid="208" grpId="4"/>
      <p:bldP build="whole" bldLvl="1" animBg="1" rev="0" advAuto="0" spid="210" grpId="1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Shape 216"/>
          <p:cNvSpPr/>
          <p:nvPr/>
        </p:nvSpPr>
        <p:spPr>
          <a:xfrm>
            <a:off x="2959067" y="363202"/>
            <a:ext cx="6585348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Path-based package strategy</a:t>
            </a:r>
          </a:p>
        </p:txBody>
      </p:sp>
      <p:sp>
        <p:nvSpPr>
          <p:cNvPr id="217" name="Shape 217"/>
          <p:cNvSpPr/>
          <p:nvPr/>
        </p:nvSpPr>
        <p:spPr>
          <a:xfrm>
            <a:off x="752995" y="1789346"/>
            <a:ext cx="403800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How to package?</a:t>
            </a:r>
          </a:p>
        </p:txBody>
      </p:sp>
      <p:sp>
        <p:nvSpPr>
          <p:cNvPr id="218" name="Shape 218"/>
          <p:cNvSpPr/>
          <p:nvPr/>
        </p:nvSpPr>
        <p:spPr>
          <a:xfrm>
            <a:off x="815999" y="4222217"/>
            <a:ext cx="220161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26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Package:</a:t>
            </a:r>
          </a:p>
        </p:txBody>
      </p:sp>
      <p:sp>
        <p:nvSpPr>
          <p:cNvPr id="219" name="Shape 219"/>
          <p:cNvSpPr/>
          <p:nvPr/>
        </p:nvSpPr>
        <p:spPr>
          <a:xfrm>
            <a:off x="818415" y="2891748"/>
            <a:ext cx="842091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L label: landmark label </a:t>
            </a:r>
          </a:p>
          <a:p>
            <a:pPr algn="l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 label: the vertex’s location in path</a:t>
            </a:r>
          </a:p>
        </p:txBody>
      </p:sp>
      <p:sp>
        <p:nvSpPr>
          <p:cNvPr id="220" name="Shape 220"/>
          <p:cNvSpPr/>
          <p:nvPr/>
        </p:nvSpPr>
        <p:spPr>
          <a:xfrm>
            <a:off x="1099253" y="4993886"/>
            <a:ext cx="10806293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If a  L label can be computed from a path we recorded, then it does not need to be record into the index.</a:t>
            </a:r>
          </a:p>
        </p:txBody>
      </p:sp>
      <p:sp>
        <p:nvSpPr>
          <p:cNvPr id="221" name="Shape 221"/>
          <p:cNvSpPr/>
          <p:nvPr/>
        </p:nvSpPr>
        <p:spPr>
          <a:xfrm>
            <a:off x="9453553" y="2867899"/>
            <a:ext cx="2767560" cy="4953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(vertex,distance)</a:t>
            </a:r>
          </a:p>
        </p:txBody>
      </p:sp>
      <p:sp>
        <p:nvSpPr>
          <p:cNvPr id="222" name="Shape 222"/>
          <p:cNvSpPr/>
          <p:nvPr/>
        </p:nvSpPr>
        <p:spPr>
          <a:xfrm>
            <a:off x="9457382" y="3586850"/>
            <a:ext cx="3261222" cy="4953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(-pathNum,location)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5" name="Shape 225"/>
          <p:cNvSpPr/>
          <p:nvPr/>
        </p:nvSpPr>
        <p:spPr>
          <a:xfrm>
            <a:off x="4363508" y="363202"/>
            <a:ext cx="3776465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Query Algorithm</a:t>
            </a:r>
          </a:p>
        </p:txBody>
      </p:sp>
      <p:sp>
        <p:nvSpPr>
          <p:cNvPr id="226" name="Shape 226"/>
          <p:cNvSpPr/>
          <p:nvPr/>
        </p:nvSpPr>
        <p:spPr>
          <a:xfrm>
            <a:off x="865870" y="2171152"/>
            <a:ext cx="912033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1、If vertices v, u have same P label，</a:t>
            </a: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then d(v, u) = |P(v)-P(u)|</a:t>
            </a:r>
          </a:p>
        </p:txBody>
      </p:sp>
      <p:sp>
        <p:nvSpPr>
          <p:cNvPr id="227" name="Shape 227"/>
          <p:cNvSpPr/>
          <p:nvPr/>
        </p:nvSpPr>
        <p:spPr>
          <a:xfrm>
            <a:off x="10330514" y="2729628"/>
            <a:ext cx="2242055" cy="1155326"/>
          </a:xfrm>
          <a:prstGeom prst="wedgeEllipseCallout">
            <a:avLst>
              <a:gd name="adj1" fmla="val -101741"/>
              <a:gd name="adj2" fmla="val -2867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they are on the same path</a:t>
            </a:r>
          </a:p>
        </p:txBody>
      </p:sp>
      <p:sp>
        <p:nvSpPr>
          <p:cNvPr id="228" name="Shape 228"/>
          <p:cNvSpPr/>
          <p:nvPr/>
        </p:nvSpPr>
        <p:spPr>
          <a:xfrm>
            <a:off x="932590" y="3708025"/>
            <a:ext cx="10638302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2、Else,</a:t>
            </a:r>
            <a:r>
              <a:rPr>
                <a:solidFill>
                  <a:schemeClr val="accent5"/>
                </a:solidFill>
              </a:rPr>
              <a:t>unpack</a:t>
            </a:r>
            <a:r>
              <a:t> the P labels of v and u:</a:t>
            </a:r>
          </a:p>
          <a:p>
            <a:pPr lvl="4" algn="l">
              <a:def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v and u respectively compute with other vertices that has same P label with them to recover the L labels.</a:t>
            </a:r>
          </a:p>
          <a:p>
            <a:pPr algn="l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and then, use the original 2-hop algorithm</a:t>
            </a:r>
          </a:p>
          <a:p>
            <a:pPr algn="l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to compute the shortest distance.</a:t>
            </a: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1" name="Shape 231"/>
          <p:cNvSpPr/>
          <p:nvPr/>
        </p:nvSpPr>
        <p:spPr>
          <a:xfrm>
            <a:off x="5247547" y="363202"/>
            <a:ext cx="200838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232" name="graph (2).png"/>
          <p:cNvPicPr>
            <a:picLocks noChangeAspect="1"/>
          </p:cNvPicPr>
          <p:nvPr/>
        </p:nvPicPr>
        <p:blipFill>
          <a:blip r:embed="rId2">
            <a:extLst/>
          </a:blip>
          <a:srcRect l="2028" t="4146" r="0" b="0"/>
          <a:stretch>
            <a:fillRect/>
          </a:stretch>
        </p:blipFill>
        <p:spPr>
          <a:xfrm>
            <a:off x="264381" y="2205266"/>
            <a:ext cx="6886700" cy="402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8908" y="2054601"/>
            <a:ext cx="5767247" cy="530527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4" name="Shape 234"/>
          <p:cNvSpPr/>
          <p:nvPr/>
        </p:nvSpPr>
        <p:spPr>
          <a:xfrm>
            <a:off x="7800123" y="7851557"/>
            <a:ext cx="32950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800">
                <a:solidFill>
                  <a:srgbClr val="FF26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Total Labels: 47</a:t>
            </a:r>
          </a:p>
        </p:txBody>
      </p:sp>
      <p:sp>
        <p:nvSpPr>
          <p:cNvPr id="235" name="Shape 235"/>
          <p:cNvSpPr/>
          <p:nvPr/>
        </p:nvSpPr>
        <p:spPr>
          <a:xfrm>
            <a:off x="703514" y="6047092"/>
            <a:ext cx="2043225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Query d(1,2)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0+1=1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1+1=2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`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`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`</a:t>
            </a:r>
          </a:p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3+4=7</a:t>
            </a:r>
          </a:p>
        </p:txBody>
      </p:sp>
      <p:sp>
        <p:nvSpPr>
          <p:cNvPr id="236" name="Shape 236"/>
          <p:cNvSpPr/>
          <p:nvPr/>
        </p:nvSpPr>
        <p:spPr>
          <a:xfrm>
            <a:off x="7003544" y="5173248"/>
            <a:ext cx="4922820" cy="22059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7" name="Shape 237"/>
          <p:cNvSpPr/>
          <p:nvPr/>
        </p:nvSpPr>
        <p:spPr>
          <a:xfrm>
            <a:off x="7726322" y="5632493"/>
            <a:ext cx="4922821" cy="22059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0653" y="6840171"/>
            <a:ext cx="376908" cy="213147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3048320" y="7527793"/>
            <a:ext cx="1248316" cy="48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 =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  <p:bldP build="whole" bldLvl="1" animBg="1" rev="0" advAuto="0" spid="239" grpId="5"/>
      <p:bldP build="whole" bldLvl="1" animBg="1" rev="0" advAuto="0" spid="238" grpId="4"/>
      <p:bldP build="whole" bldLvl="1" animBg="1" rev="0" advAuto="0" spid="235" grpId="3"/>
      <p:bldP build="whole" bldLvl="1" animBg="1" rev="0" advAuto="0" spid="23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190" y="1727572"/>
            <a:ext cx="10793101" cy="722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" name="Shape 124"/>
          <p:cNvSpPr/>
          <p:nvPr/>
        </p:nvSpPr>
        <p:spPr>
          <a:xfrm>
            <a:off x="3884654" y="363202"/>
            <a:ext cx="4734174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Real-world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2" name="Shape 242"/>
          <p:cNvSpPr/>
          <p:nvPr/>
        </p:nvSpPr>
        <p:spPr>
          <a:xfrm>
            <a:off x="2959067" y="363202"/>
            <a:ext cx="6585348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Path-based package strategy</a:t>
            </a:r>
          </a:p>
        </p:txBody>
      </p:sp>
      <p:pic>
        <p:nvPicPr>
          <p:cNvPr id="243" name="graph (2).png"/>
          <p:cNvPicPr>
            <a:picLocks noChangeAspect="1"/>
          </p:cNvPicPr>
          <p:nvPr/>
        </p:nvPicPr>
        <p:blipFill>
          <a:blip r:embed="rId2">
            <a:extLst/>
          </a:blip>
          <a:srcRect l="2658" t="4497" r="0" b="0"/>
          <a:stretch>
            <a:fillRect/>
          </a:stretch>
        </p:blipFill>
        <p:spPr>
          <a:xfrm>
            <a:off x="435615" y="1788211"/>
            <a:ext cx="6842466" cy="40148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 246"/>
          <p:cNvGrpSpPr/>
          <p:nvPr/>
        </p:nvGrpSpPr>
        <p:grpSpPr>
          <a:xfrm>
            <a:off x="1952353" y="5978213"/>
            <a:ext cx="3640375" cy="2693608"/>
            <a:chOff x="0" y="0"/>
            <a:chExt cx="3640373" cy="2693606"/>
          </a:xfrm>
        </p:grpSpPr>
        <p:pic>
          <p:nvPicPr>
            <p:cNvPr id="24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3386374" cy="23634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40374" cy="2693607"/>
            </a:xfrm>
            <a:prstGeom prst="rect">
              <a:avLst/>
            </a:prstGeom>
            <a:effectLst/>
          </p:spPr>
        </p:pic>
      </p:grpSp>
      <p:pic>
        <p:nvPicPr>
          <p:cNvPr id="247" name="graph (3).png"/>
          <p:cNvPicPr>
            <a:picLocks noChangeAspect="1"/>
          </p:cNvPicPr>
          <p:nvPr/>
        </p:nvPicPr>
        <p:blipFill>
          <a:blip r:embed="rId5">
            <a:extLst/>
          </a:blip>
          <a:srcRect l="2254" t="0" r="0" b="0"/>
          <a:stretch>
            <a:fillRect/>
          </a:stretch>
        </p:blipFill>
        <p:spPr>
          <a:xfrm>
            <a:off x="402079" y="1609926"/>
            <a:ext cx="6842514" cy="4186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graph (4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912" y="1608934"/>
            <a:ext cx="7003452" cy="4188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75639" y="2251522"/>
            <a:ext cx="5088319" cy="52505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0" name="Shape 250"/>
          <p:cNvSpPr/>
          <p:nvPr/>
        </p:nvSpPr>
        <p:spPr>
          <a:xfrm>
            <a:off x="7755889" y="7912906"/>
            <a:ext cx="329508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800">
                <a:solidFill>
                  <a:srgbClr val="FF26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Total Labels: 28</a:t>
            </a:r>
          </a:p>
        </p:txBody>
      </p:sp>
      <p:sp>
        <p:nvSpPr>
          <p:cNvPr id="251" name="Shape 251"/>
          <p:cNvSpPr/>
          <p:nvPr/>
        </p:nvSpPr>
        <p:spPr>
          <a:xfrm>
            <a:off x="7398916" y="5797017"/>
            <a:ext cx="725139" cy="25256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8248405" y="5319485"/>
            <a:ext cx="725139" cy="25256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9810609">
            <a:off x="9513367" y="5376705"/>
            <a:ext cx="1898701" cy="352235"/>
          </a:xfrm>
          <a:prstGeom prst="rect">
            <a:avLst/>
          </a:prstGeom>
        </p:spPr>
      </p:pic>
      <p:pic>
        <p:nvPicPr>
          <p:cNvPr id="255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232588">
            <a:off x="8795761" y="5014529"/>
            <a:ext cx="2523612" cy="352234"/>
          </a:xfrm>
          <a:prstGeom prst="rect">
            <a:avLst/>
          </a:prstGeom>
        </p:spPr>
      </p:pic>
      <p:sp>
        <p:nvSpPr>
          <p:cNvPr id="257" name="Shape 257"/>
          <p:cNvSpPr/>
          <p:nvPr/>
        </p:nvSpPr>
        <p:spPr>
          <a:xfrm>
            <a:off x="10526736" y="4549292"/>
            <a:ext cx="2361066" cy="419101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d(1,2)= |2-1|=1</a:t>
            </a:r>
          </a:p>
        </p:txBody>
      </p:sp>
      <p:sp>
        <p:nvSpPr>
          <p:cNvPr id="258" name="Shape 258"/>
          <p:cNvSpPr/>
          <p:nvPr/>
        </p:nvSpPr>
        <p:spPr>
          <a:xfrm flipH="1" rot="5400000">
            <a:off x="11187202" y="3461153"/>
            <a:ext cx="1040134" cy="750539"/>
          </a:xfrm>
          <a:prstGeom prst="rightArrow">
            <a:avLst>
              <a:gd name="adj1" fmla="val 35329"/>
              <a:gd name="adj2" fmla="val 78142"/>
            </a:avLst>
          </a:pr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0611869" y="2563052"/>
            <a:ext cx="19114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Faster!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4"/>
      <p:bldP build="whole" bldLvl="1" animBg="1" rev="0" advAuto="0" spid="251" grpId="10"/>
      <p:bldP build="whole" bldLvl="1" animBg="1" rev="0" advAuto="0" spid="255" grpId="11"/>
      <p:bldP build="whole" bldLvl="1" animBg="1" rev="0" advAuto="0" spid="243" grpId="5"/>
      <p:bldP build="whole" bldLvl="1" animBg="1" rev="0" advAuto="0" spid="250" grpId="8"/>
      <p:bldP build="whole" bldLvl="1" animBg="1" rev="0" advAuto="0" spid="257" grpId="13"/>
      <p:bldP build="whole" bldLvl="1" animBg="1" rev="0" advAuto="0" spid="258" grpId="14"/>
      <p:bldP build="whole" bldLvl="1" animBg="1" rev="0" advAuto="0" spid="253" grpId="12"/>
      <p:bldP build="whole" bldLvl="1" animBg="1" rev="0" advAuto="0" spid="249" grpId="7"/>
      <p:bldP build="whole" bldLvl="1" animBg="1" rev="0" advAuto="0" spid="259" grpId="15"/>
      <p:bldP build="whole" bldLvl="1" animBg="1" rev="0" advAuto="0" spid="247" grpId="2"/>
      <p:bldP build="whole" bldLvl="1" animBg="1" rev="0" advAuto="0" spid="246" grpId="6"/>
      <p:bldP build="whole" bldLvl="1" animBg="1" rev="0" advAuto="0" spid="247" grpId="3"/>
      <p:bldP build="whole" bldLvl="1" animBg="1" rev="0" advAuto="0" spid="243" grpId="1"/>
      <p:bldP build="whole" bldLvl="1" animBg="1" rev="0" advAuto="0" spid="252" grpId="9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2" name="Shape 262"/>
          <p:cNvSpPr/>
          <p:nvPr/>
        </p:nvSpPr>
        <p:spPr>
          <a:xfrm>
            <a:off x="2959067" y="363202"/>
            <a:ext cx="6585348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Path-based package strategy</a:t>
            </a:r>
          </a:p>
        </p:txBody>
      </p:sp>
      <p:pic>
        <p:nvPicPr>
          <p:cNvPr id="2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101850"/>
            <a:ext cx="10769600" cy="554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048" y="4666155"/>
            <a:ext cx="10394619" cy="304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7" name="Shape 267"/>
          <p:cNvSpPr/>
          <p:nvPr/>
        </p:nvSpPr>
        <p:spPr>
          <a:xfrm>
            <a:off x="2019961" y="363202"/>
            <a:ext cx="8463559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Approximate Betweenness Centrality 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733" y="6945531"/>
            <a:ext cx="9051334" cy="160239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845" y="2514841"/>
            <a:ext cx="4034083" cy="262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5407" y="3135049"/>
            <a:ext cx="4975840" cy="160239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295003" y="5329402"/>
            <a:ext cx="3632245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Low Betweenness </a:t>
            </a:r>
          </a:p>
        </p:txBody>
      </p:sp>
      <p:sp>
        <p:nvSpPr>
          <p:cNvPr id="272" name="Shape 272"/>
          <p:cNvSpPr/>
          <p:nvPr/>
        </p:nvSpPr>
        <p:spPr>
          <a:xfrm>
            <a:off x="7600739" y="5329402"/>
            <a:ext cx="3725355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High Betweenness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5" name="Shape 275"/>
          <p:cNvSpPr/>
          <p:nvPr/>
        </p:nvSpPr>
        <p:spPr>
          <a:xfrm>
            <a:off x="1552765" y="363202"/>
            <a:ext cx="9397951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Approximate Betweenness : Adjustment  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2323" y="3606023"/>
            <a:ext cx="5182667" cy="108589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726" y="1610040"/>
            <a:ext cx="4445839" cy="43893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865868" y="6642704"/>
            <a:ext cx="1127306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spcBef>
                <a:spcPts val="12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every rounds when a vertex finishes its Dijkstra, the rest set of uncovered shortest path distance changes, and the betweenness of the rest vertices all changes, a vertex with high centrality may become a low centrality one if most of its neighbors have finished their tasks. </a:t>
            </a:r>
          </a:p>
        </p:txBody>
      </p:sp>
      <p:pic>
        <p:nvPicPr>
          <p:cNvPr id="27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3000" y="5038884"/>
            <a:ext cx="5421464" cy="62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2" name="Shape 282"/>
          <p:cNvSpPr/>
          <p:nvPr/>
        </p:nvSpPr>
        <p:spPr>
          <a:xfrm>
            <a:off x="5167552" y="363202"/>
            <a:ext cx="216837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Problems</a:t>
            </a:r>
          </a:p>
        </p:txBody>
      </p:sp>
      <p:sp>
        <p:nvSpPr>
          <p:cNvPr id="283" name="Shape 283"/>
          <p:cNvSpPr/>
          <p:nvPr/>
        </p:nvSpPr>
        <p:spPr>
          <a:xfrm>
            <a:off x="649867" y="2158647"/>
            <a:ext cx="8758685" cy="685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How to choose the paths to record?</a:t>
            </a:r>
          </a:p>
        </p:txBody>
      </p:sp>
      <p:sp>
        <p:nvSpPr>
          <p:cNvPr id="284" name="Shape 284"/>
          <p:cNvSpPr/>
          <p:nvPr/>
        </p:nvSpPr>
        <p:spPr>
          <a:xfrm>
            <a:off x="591063" y="4712880"/>
            <a:ext cx="11254161" cy="685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How to prove the efficiency of the algorithm? </a:t>
            </a:r>
          </a:p>
        </p:txBody>
      </p:sp>
      <p:sp>
        <p:nvSpPr>
          <p:cNvPr id="285" name="Shape 285"/>
          <p:cNvSpPr/>
          <p:nvPr/>
        </p:nvSpPr>
        <p:spPr>
          <a:xfrm>
            <a:off x="869143" y="3169063"/>
            <a:ext cx="1150242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 have tried several methods ,but experiment’s result shows limited improvement.</a:t>
            </a:r>
          </a:p>
        </p:txBody>
      </p:sp>
      <p:sp>
        <p:nvSpPr>
          <p:cNvPr id="286" name="Shape 286"/>
          <p:cNvSpPr/>
          <p:nvPr/>
        </p:nvSpPr>
        <p:spPr>
          <a:xfrm>
            <a:off x="895516" y="5762661"/>
            <a:ext cx="1061985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It is hard to predict the algorithm’s efficiency.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2"/>
      <p:bldP build="whole" bldLvl="1" animBg="1" rev="0" advAuto="0" spid="28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body" idx="14"/>
          </p:nvPr>
        </p:nvSpPr>
        <p:spPr>
          <a:xfrm>
            <a:off x="1270000" y="4090410"/>
            <a:ext cx="10464800" cy="1039380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sz="quarter" idx="1"/>
          </p:nvPr>
        </p:nvSpPr>
        <p:spPr>
          <a:xfrm>
            <a:off x="777522" y="6878590"/>
            <a:ext cx="4315178" cy="2011411"/>
          </a:xfrm>
          <a:prstGeom prst="rect">
            <a:avLst/>
          </a:prstGeom>
          <a:blipFill>
            <a:blip r:embed="rId2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4200"/>
              </a:spcBef>
              <a:buSzTx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Scalability </a:t>
            </a:r>
            <a:endParaRPr sz="1200"/>
          </a:p>
          <a:p>
            <a:pPr marL="0" indent="0" algn="ctr">
              <a:spcBef>
                <a:spcPts val="0"/>
              </a:spcBef>
              <a:buSzTx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Indexing time </a:t>
            </a:r>
          </a:p>
          <a:p>
            <a:pPr marL="0" indent="0" algn="ctr">
              <a:spcBef>
                <a:spcPts val="0"/>
              </a:spcBef>
              <a:buSzTx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Index size </a:t>
            </a:r>
          </a:p>
        </p:txBody>
      </p:sp>
      <p:pic>
        <p:nvPicPr>
          <p:cNvPr id="1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072" y="1708492"/>
            <a:ext cx="12450571" cy="285963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8125955" y="6878590"/>
            <a:ext cx="4126436" cy="201141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Query Performance</a:t>
            </a:r>
          </a:p>
          <a:p>
            <a:pPr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Query time </a:t>
            </a:r>
          </a:p>
          <a:p>
            <a:pPr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Precision</a:t>
            </a:r>
          </a:p>
        </p:txBody>
      </p:sp>
      <p:sp>
        <p:nvSpPr>
          <p:cNvPr id="129" name="Shape 129"/>
          <p:cNvSpPr/>
          <p:nvPr/>
        </p:nvSpPr>
        <p:spPr>
          <a:xfrm>
            <a:off x="7448974" y="7445819"/>
            <a:ext cx="127001" cy="1130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5427651" y="7411069"/>
            <a:ext cx="2385413" cy="946453"/>
          </a:xfrm>
          <a:prstGeom prst="leftRightArrow">
            <a:avLst>
              <a:gd name="adj1" fmla="val 32000"/>
              <a:gd name="adj2" fmla="val 59042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" name="Shape 132"/>
          <p:cNvSpPr/>
          <p:nvPr/>
        </p:nvSpPr>
        <p:spPr>
          <a:xfrm>
            <a:off x="4133941" y="363202"/>
            <a:ext cx="4235599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Problem Definition</a:t>
            </a:r>
          </a:p>
        </p:txBody>
      </p:sp>
      <p:sp>
        <p:nvSpPr>
          <p:cNvPr id="133" name="Shape 133"/>
          <p:cNvSpPr/>
          <p:nvPr/>
        </p:nvSpPr>
        <p:spPr>
          <a:xfrm>
            <a:off x="3841617" y="5412159"/>
            <a:ext cx="4820247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0"/>
              <a:t>Good trade-off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5"/>
      <p:bldP build="whole" bldLvl="1" animBg="1" rev="0" advAuto="0" spid="126" grpId="1"/>
      <p:bldP build="whole" bldLvl="1" animBg="1" rev="0" advAuto="0" spid="128" grpId="2"/>
      <p:bldP build="whole" bldLvl="1" animBg="1" rev="0" advAuto="0" spid="133" grpId="4"/>
      <p:bldP build="whole" bldLvl="1" animBg="1" rev="0" advAuto="0" spid="130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65" y="3209098"/>
            <a:ext cx="11638735" cy="648405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988087" y="363202"/>
            <a:ext cx="852730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2-Hop Labeling: Index Data Structure</a:t>
            </a:r>
          </a:p>
        </p:txBody>
      </p:sp>
      <p:sp>
        <p:nvSpPr>
          <p:cNvPr id="138" name="Shape 138"/>
          <p:cNvSpPr/>
          <p:nvPr/>
        </p:nvSpPr>
        <p:spPr>
          <a:xfrm>
            <a:off x="489598" y="1469643"/>
            <a:ext cx="12261518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Main idea:</a:t>
            </a:r>
          </a:p>
          <a:p>
            <a:pPr algn="l">
              <a:defRPr sz="3500"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—By selecting some vertices as the center points to cover the connected shortest paths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952" y="1470824"/>
            <a:ext cx="11680896" cy="730886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" name="Shape 142"/>
          <p:cNvSpPr/>
          <p:nvPr/>
        </p:nvSpPr>
        <p:spPr>
          <a:xfrm>
            <a:off x="2502040" y="363202"/>
            <a:ext cx="7499401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2-Hop Labeling: Query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5" name="Shape 145"/>
          <p:cNvSpPr/>
          <p:nvPr/>
        </p:nvSpPr>
        <p:spPr>
          <a:xfrm>
            <a:off x="5141135" y="363202"/>
            <a:ext cx="2221211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Approach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4820" y="2075250"/>
            <a:ext cx="10491780" cy="6599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9" name="Shape 149"/>
          <p:cNvSpPr/>
          <p:nvPr/>
        </p:nvSpPr>
        <p:spPr>
          <a:xfrm>
            <a:off x="3378142" y="363202"/>
            <a:ext cx="574719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Naive Landmark Labeling</a:t>
            </a:r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508" y="1838610"/>
            <a:ext cx="9882000" cy="5262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3" name="Shape 153"/>
          <p:cNvSpPr/>
          <p:nvPr/>
        </p:nvSpPr>
        <p:spPr>
          <a:xfrm>
            <a:off x="5247547" y="363202"/>
            <a:ext cx="2008387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882" y="1530633"/>
            <a:ext cx="7828654" cy="7099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42583" y="1218163"/>
            <a:ext cx="1235554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7" name="Shape 157"/>
          <p:cNvSpPr/>
          <p:nvPr/>
        </p:nvSpPr>
        <p:spPr>
          <a:xfrm>
            <a:off x="3208354" y="363202"/>
            <a:ext cx="6086773" cy="71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Pruned Landmark Labeling</a:t>
            </a:r>
          </a:p>
        </p:txBody>
      </p:sp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566" y="1603141"/>
            <a:ext cx="7988110" cy="4124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